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310" r:id="rId3"/>
    <p:sldId id="311" r:id="rId4"/>
    <p:sldId id="312" r:id="rId5"/>
    <p:sldId id="317" r:id="rId6"/>
    <p:sldId id="319" r:id="rId7"/>
    <p:sldId id="316" r:id="rId8"/>
    <p:sldId id="324" r:id="rId9"/>
    <p:sldId id="322" r:id="rId10"/>
    <p:sldId id="323" r:id="rId11"/>
    <p:sldId id="314" r:id="rId12"/>
    <p:sldId id="321" r:id="rId13"/>
    <p:sldId id="320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40" r:id="rId23"/>
    <p:sldId id="342" r:id="rId24"/>
    <p:sldId id="333" r:id="rId25"/>
    <p:sldId id="334" r:id="rId26"/>
    <p:sldId id="341" r:id="rId27"/>
    <p:sldId id="338" r:id="rId28"/>
    <p:sldId id="337" r:id="rId29"/>
    <p:sldId id="339" r:id="rId30"/>
    <p:sldId id="335" r:id="rId31"/>
    <p:sldId id="336" r:id="rId32"/>
    <p:sldId id="343" r:id="rId33"/>
  </p:sldIdLst>
  <p:sldSz cx="12188825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534" autoAdjust="0"/>
  </p:normalViewPr>
  <p:slideViewPr>
    <p:cSldViewPr showGuides="1">
      <p:cViewPr varScale="1">
        <p:scale>
          <a:sx n="99" d="100"/>
          <a:sy n="99" d="100"/>
        </p:scale>
        <p:origin x="978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A7164-26E8-4743-ADE8-0A2EB861D078}" type="doc">
      <dgm:prSet loTypeId="urn:microsoft.com/office/officeart/2005/8/layout/vProcess5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66F4F33-CDC0-4E31-804E-6CAD815739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3546F3E7-1CF6-4708-A200-CB1B2A71303C}" type="parTrans" cxnId="{FCBAF9E0-B4C1-4E25-8F82-77A5D3382B48}">
      <dgm:prSet/>
      <dgm:spPr/>
      <dgm:t>
        <a:bodyPr/>
        <a:lstStyle/>
        <a:p>
          <a:endParaRPr lang="en-US"/>
        </a:p>
      </dgm:t>
    </dgm:pt>
    <dgm:pt modelId="{5E58BBD8-CE91-4607-B28E-23BE3F30785A}" type="sibTrans" cxnId="{FCBAF9E0-B4C1-4E25-8F82-77A5D3382B48}">
      <dgm:prSet/>
      <dgm:spPr/>
      <dgm:t>
        <a:bodyPr/>
        <a:lstStyle/>
        <a:p>
          <a:endParaRPr lang="en-US" dirty="0"/>
        </a:p>
      </dgm:t>
    </dgm:pt>
    <dgm:pt modelId="{07D0B7F0-66E2-41F1-8ED2-FC9944A3C452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80A5FEF0-4637-419D-9DB2-1D62B0C003F4}" type="parTrans" cxnId="{9B8740E6-6879-4462-B90B-D77FE001736C}">
      <dgm:prSet/>
      <dgm:spPr/>
      <dgm:t>
        <a:bodyPr/>
        <a:lstStyle/>
        <a:p>
          <a:endParaRPr lang="en-US"/>
        </a:p>
      </dgm:t>
    </dgm:pt>
    <dgm:pt modelId="{100C0E36-6D58-4124-9659-4508506A9BE7}" type="sibTrans" cxnId="{9B8740E6-6879-4462-B90B-D77FE001736C}">
      <dgm:prSet/>
      <dgm:spPr/>
      <dgm:t>
        <a:bodyPr/>
        <a:lstStyle/>
        <a:p>
          <a:endParaRPr lang="en-US"/>
        </a:p>
      </dgm:t>
    </dgm:pt>
    <dgm:pt modelId="{47376DD5-E52E-4F46-89B1-5EC37930734D}">
      <dgm:prSet phldrT="[Text]"/>
      <dgm:spPr/>
      <dgm:t>
        <a:bodyPr/>
        <a:lstStyle/>
        <a:p>
          <a:r>
            <a:rPr lang="en-US" dirty="0"/>
            <a:t>Orchestrate</a:t>
          </a:r>
        </a:p>
      </dgm:t>
    </dgm:pt>
    <dgm:pt modelId="{FD6F92F6-3B88-4F53-9C29-A404672CF12A}" type="parTrans" cxnId="{58B58189-F0A8-4773-B90D-40FD7F06999C}">
      <dgm:prSet/>
      <dgm:spPr/>
      <dgm:t>
        <a:bodyPr/>
        <a:lstStyle/>
        <a:p>
          <a:endParaRPr lang="en-US"/>
        </a:p>
      </dgm:t>
    </dgm:pt>
    <dgm:pt modelId="{149C2CD8-3EB1-4B1C-A718-6B98BF5D5E32}" type="sibTrans" cxnId="{58B58189-F0A8-4773-B90D-40FD7F06999C}">
      <dgm:prSet/>
      <dgm:spPr/>
      <dgm:t>
        <a:bodyPr/>
        <a:lstStyle/>
        <a:p>
          <a:endParaRPr lang="en-US"/>
        </a:p>
      </dgm:t>
    </dgm:pt>
    <dgm:pt modelId="{0C887EA7-D955-4B7D-94AD-CCFB0B3798CC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EBFF0CF5-77AF-4FAA-B327-0E0BD98F6257}" type="parTrans" cxnId="{07EB678D-7AED-46D5-93BE-68CBB0AB5932}">
      <dgm:prSet/>
      <dgm:spPr/>
      <dgm:t>
        <a:bodyPr/>
        <a:lstStyle/>
        <a:p>
          <a:endParaRPr lang="en-US"/>
        </a:p>
      </dgm:t>
    </dgm:pt>
    <dgm:pt modelId="{31750409-2C15-449F-BB57-7B2AE504E652}" type="sibTrans" cxnId="{07EB678D-7AED-46D5-93BE-68CBB0AB5932}">
      <dgm:prSet/>
      <dgm:spPr/>
      <dgm:t>
        <a:bodyPr/>
        <a:lstStyle/>
        <a:p>
          <a:endParaRPr lang="en-US"/>
        </a:p>
      </dgm:t>
    </dgm:pt>
    <dgm:pt modelId="{98EBA502-3C6A-454E-88DF-CF71D4A5DD14}" type="pres">
      <dgm:prSet presAssocID="{D8AA7164-26E8-4743-ADE8-0A2EB861D078}" presName="outerComposite" presStyleCnt="0">
        <dgm:presLayoutVars>
          <dgm:chMax val="5"/>
          <dgm:dir/>
          <dgm:resizeHandles val="exact"/>
        </dgm:presLayoutVars>
      </dgm:prSet>
      <dgm:spPr/>
    </dgm:pt>
    <dgm:pt modelId="{D410AAB6-6859-4060-B4CE-5117F776B822}" type="pres">
      <dgm:prSet presAssocID="{D8AA7164-26E8-4743-ADE8-0A2EB861D078}" presName="dummyMaxCanvas" presStyleCnt="0">
        <dgm:presLayoutVars/>
      </dgm:prSet>
      <dgm:spPr/>
    </dgm:pt>
    <dgm:pt modelId="{40BEBD15-BBF9-457A-8D02-C83DDC53B127}" type="pres">
      <dgm:prSet presAssocID="{D8AA7164-26E8-4743-ADE8-0A2EB861D078}" presName="FourNodes_1" presStyleLbl="node1" presStyleIdx="0" presStyleCnt="4" custLinFactNeighborX="-18070" custLinFactNeighborY="-44958">
        <dgm:presLayoutVars>
          <dgm:bulletEnabled val="1"/>
        </dgm:presLayoutVars>
      </dgm:prSet>
      <dgm:spPr/>
    </dgm:pt>
    <dgm:pt modelId="{DAD8C769-77B2-4131-BE66-2A987A81F578}" type="pres">
      <dgm:prSet presAssocID="{D8AA7164-26E8-4743-ADE8-0A2EB861D078}" presName="FourNodes_2" presStyleLbl="node1" presStyleIdx="1" presStyleCnt="4">
        <dgm:presLayoutVars>
          <dgm:bulletEnabled val="1"/>
        </dgm:presLayoutVars>
      </dgm:prSet>
      <dgm:spPr/>
    </dgm:pt>
    <dgm:pt modelId="{8E36D1CF-E637-44E0-A63D-FA31615E3A95}" type="pres">
      <dgm:prSet presAssocID="{D8AA7164-26E8-4743-ADE8-0A2EB861D078}" presName="FourNodes_3" presStyleLbl="node1" presStyleIdx="2" presStyleCnt="4">
        <dgm:presLayoutVars>
          <dgm:bulletEnabled val="1"/>
        </dgm:presLayoutVars>
      </dgm:prSet>
      <dgm:spPr/>
    </dgm:pt>
    <dgm:pt modelId="{B669704F-D022-4A6F-B052-9DCCC1497F9A}" type="pres">
      <dgm:prSet presAssocID="{D8AA7164-26E8-4743-ADE8-0A2EB861D078}" presName="FourNodes_4" presStyleLbl="node1" presStyleIdx="3" presStyleCnt="4">
        <dgm:presLayoutVars>
          <dgm:bulletEnabled val="1"/>
        </dgm:presLayoutVars>
      </dgm:prSet>
      <dgm:spPr/>
    </dgm:pt>
    <dgm:pt modelId="{82ACAFF8-7D0E-4A3C-BCEF-1012DA133E92}" type="pres">
      <dgm:prSet presAssocID="{D8AA7164-26E8-4743-ADE8-0A2EB861D078}" presName="FourConn_1-2" presStyleLbl="fgAccFollowNode1" presStyleIdx="0" presStyleCnt="3">
        <dgm:presLayoutVars>
          <dgm:bulletEnabled val="1"/>
        </dgm:presLayoutVars>
      </dgm:prSet>
      <dgm:spPr/>
    </dgm:pt>
    <dgm:pt modelId="{0150EC8E-DB6E-4AEC-AFAE-FD3854C0994C}" type="pres">
      <dgm:prSet presAssocID="{D8AA7164-26E8-4743-ADE8-0A2EB861D078}" presName="FourConn_2-3" presStyleLbl="fgAccFollowNode1" presStyleIdx="1" presStyleCnt="3">
        <dgm:presLayoutVars>
          <dgm:bulletEnabled val="1"/>
        </dgm:presLayoutVars>
      </dgm:prSet>
      <dgm:spPr/>
    </dgm:pt>
    <dgm:pt modelId="{66D21DCA-38D2-41C6-BEAD-5E5E37CF25AD}" type="pres">
      <dgm:prSet presAssocID="{D8AA7164-26E8-4743-ADE8-0A2EB861D078}" presName="FourConn_3-4" presStyleLbl="fgAccFollowNode1" presStyleIdx="2" presStyleCnt="3">
        <dgm:presLayoutVars>
          <dgm:bulletEnabled val="1"/>
        </dgm:presLayoutVars>
      </dgm:prSet>
      <dgm:spPr/>
    </dgm:pt>
    <dgm:pt modelId="{A1028AB6-79CD-4B97-A91E-83D4AD3CBA64}" type="pres">
      <dgm:prSet presAssocID="{D8AA7164-26E8-4743-ADE8-0A2EB861D078}" presName="FourNodes_1_text" presStyleLbl="node1" presStyleIdx="3" presStyleCnt="4">
        <dgm:presLayoutVars>
          <dgm:bulletEnabled val="1"/>
        </dgm:presLayoutVars>
      </dgm:prSet>
      <dgm:spPr/>
    </dgm:pt>
    <dgm:pt modelId="{D3E59A95-2F88-43B0-8D75-A54EDEE52F53}" type="pres">
      <dgm:prSet presAssocID="{D8AA7164-26E8-4743-ADE8-0A2EB861D078}" presName="FourNodes_2_text" presStyleLbl="node1" presStyleIdx="3" presStyleCnt="4">
        <dgm:presLayoutVars>
          <dgm:bulletEnabled val="1"/>
        </dgm:presLayoutVars>
      </dgm:prSet>
      <dgm:spPr/>
    </dgm:pt>
    <dgm:pt modelId="{51485DED-5139-4A1E-AE1E-FF3CCC496CB3}" type="pres">
      <dgm:prSet presAssocID="{D8AA7164-26E8-4743-ADE8-0A2EB861D078}" presName="FourNodes_3_text" presStyleLbl="node1" presStyleIdx="3" presStyleCnt="4">
        <dgm:presLayoutVars>
          <dgm:bulletEnabled val="1"/>
        </dgm:presLayoutVars>
      </dgm:prSet>
      <dgm:spPr/>
    </dgm:pt>
    <dgm:pt modelId="{F48453B9-D953-42D6-8A75-277E2CC0AFDA}" type="pres">
      <dgm:prSet presAssocID="{D8AA7164-26E8-4743-ADE8-0A2EB861D07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7A955B-EC94-4C92-9391-AFDB699F20BE}" type="presOf" srcId="{5E58BBD8-CE91-4607-B28E-23BE3F30785A}" destId="{82ACAFF8-7D0E-4A3C-BCEF-1012DA133E92}" srcOrd="0" destOrd="0" presId="urn:microsoft.com/office/officeart/2005/8/layout/vProcess5"/>
    <dgm:cxn modelId="{99FC4F4D-2F2B-4413-A3B5-D3465E27109D}" type="presOf" srcId="{07D0B7F0-66E2-41F1-8ED2-FC9944A3C452}" destId="{D3E59A95-2F88-43B0-8D75-A54EDEE52F53}" srcOrd="1" destOrd="0" presId="urn:microsoft.com/office/officeart/2005/8/layout/vProcess5"/>
    <dgm:cxn modelId="{21CF4086-8AB0-4FA0-97FA-0493A9D54361}" type="presOf" srcId="{149C2CD8-3EB1-4B1C-A718-6B98BF5D5E32}" destId="{66D21DCA-38D2-41C6-BEAD-5E5E37CF25AD}" srcOrd="0" destOrd="0" presId="urn:microsoft.com/office/officeart/2005/8/layout/vProcess5"/>
    <dgm:cxn modelId="{800CDF88-50C4-4F18-92D6-1002CABA7527}" type="presOf" srcId="{566F4F33-CDC0-4E31-804E-6CAD81573998}" destId="{40BEBD15-BBF9-457A-8D02-C83DDC53B127}" srcOrd="0" destOrd="0" presId="urn:microsoft.com/office/officeart/2005/8/layout/vProcess5"/>
    <dgm:cxn modelId="{58B58189-F0A8-4773-B90D-40FD7F06999C}" srcId="{D8AA7164-26E8-4743-ADE8-0A2EB861D078}" destId="{47376DD5-E52E-4F46-89B1-5EC37930734D}" srcOrd="2" destOrd="0" parTransId="{FD6F92F6-3B88-4F53-9C29-A404672CF12A}" sibTransId="{149C2CD8-3EB1-4B1C-A718-6B98BF5D5E32}"/>
    <dgm:cxn modelId="{07EB678D-7AED-46D5-93BE-68CBB0AB5932}" srcId="{D8AA7164-26E8-4743-ADE8-0A2EB861D078}" destId="{0C887EA7-D955-4B7D-94AD-CCFB0B3798CC}" srcOrd="3" destOrd="0" parTransId="{EBFF0CF5-77AF-4FAA-B327-0E0BD98F6257}" sibTransId="{31750409-2C15-449F-BB57-7B2AE504E652}"/>
    <dgm:cxn modelId="{9035DEA0-5BD5-4301-899A-C9F11E73BA62}" type="presOf" srcId="{100C0E36-6D58-4124-9659-4508506A9BE7}" destId="{0150EC8E-DB6E-4AEC-AFAE-FD3854C0994C}" srcOrd="0" destOrd="0" presId="urn:microsoft.com/office/officeart/2005/8/layout/vProcess5"/>
    <dgm:cxn modelId="{2DCB59AC-630C-404B-BC0A-25F7C04A2765}" type="presOf" srcId="{D8AA7164-26E8-4743-ADE8-0A2EB861D078}" destId="{98EBA502-3C6A-454E-88DF-CF71D4A5DD14}" srcOrd="0" destOrd="0" presId="urn:microsoft.com/office/officeart/2005/8/layout/vProcess5"/>
    <dgm:cxn modelId="{C1C3C1B2-7769-4A96-A46C-5F88A4806ED8}" type="presOf" srcId="{07D0B7F0-66E2-41F1-8ED2-FC9944A3C452}" destId="{DAD8C769-77B2-4131-BE66-2A987A81F578}" srcOrd="0" destOrd="0" presId="urn:microsoft.com/office/officeart/2005/8/layout/vProcess5"/>
    <dgm:cxn modelId="{87268AB6-4D65-46C0-8730-6E9E526C9A9C}" type="presOf" srcId="{47376DD5-E52E-4F46-89B1-5EC37930734D}" destId="{51485DED-5139-4A1E-AE1E-FF3CCC496CB3}" srcOrd="1" destOrd="0" presId="urn:microsoft.com/office/officeart/2005/8/layout/vProcess5"/>
    <dgm:cxn modelId="{BA0737B9-3718-4E4F-9A44-EAC6BA6158BE}" type="presOf" srcId="{47376DD5-E52E-4F46-89B1-5EC37930734D}" destId="{8E36D1CF-E637-44E0-A63D-FA31615E3A95}" srcOrd="0" destOrd="0" presId="urn:microsoft.com/office/officeart/2005/8/layout/vProcess5"/>
    <dgm:cxn modelId="{DDE6E2C8-D1A2-4316-8EF7-5E100749C7E4}" type="presOf" srcId="{566F4F33-CDC0-4E31-804E-6CAD81573998}" destId="{A1028AB6-79CD-4B97-A91E-83D4AD3CBA64}" srcOrd="1" destOrd="0" presId="urn:microsoft.com/office/officeart/2005/8/layout/vProcess5"/>
    <dgm:cxn modelId="{074F76D9-0ED6-48AB-A14E-BC03F8CA98AE}" type="presOf" srcId="{0C887EA7-D955-4B7D-94AD-CCFB0B3798CC}" destId="{F48453B9-D953-42D6-8A75-277E2CC0AFDA}" srcOrd="1" destOrd="0" presId="urn:microsoft.com/office/officeart/2005/8/layout/vProcess5"/>
    <dgm:cxn modelId="{FCBAF9E0-B4C1-4E25-8F82-77A5D3382B48}" srcId="{D8AA7164-26E8-4743-ADE8-0A2EB861D078}" destId="{566F4F33-CDC0-4E31-804E-6CAD81573998}" srcOrd="0" destOrd="0" parTransId="{3546F3E7-1CF6-4708-A200-CB1B2A71303C}" sibTransId="{5E58BBD8-CE91-4607-B28E-23BE3F30785A}"/>
    <dgm:cxn modelId="{9B8740E6-6879-4462-B90B-D77FE001736C}" srcId="{D8AA7164-26E8-4743-ADE8-0A2EB861D078}" destId="{07D0B7F0-66E2-41F1-8ED2-FC9944A3C452}" srcOrd="1" destOrd="0" parTransId="{80A5FEF0-4637-419D-9DB2-1D62B0C003F4}" sibTransId="{100C0E36-6D58-4124-9659-4508506A9BE7}"/>
    <dgm:cxn modelId="{729838EA-6AD9-4E44-B285-ED274E748AF6}" type="presOf" srcId="{0C887EA7-D955-4B7D-94AD-CCFB0B3798CC}" destId="{B669704F-D022-4A6F-B052-9DCCC1497F9A}" srcOrd="0" destOrd="0" presId="urn:microsoft.com/office/officeart/2005/8/layout/vProcess5"/>
    <dgm:cxn modelId="{A18C0097-C2D7-427D-AE45-51555EE1487D}" type="presParOf" srcId="{98EBA502-3C6A-454E-88DF-CF71D4A5DD14}" destId="{D410AAB6-6859-4060-B4CE-5117F776B822}" srcOrd="0" destOrd="0" presId="urn:microsoft.com/office/officeart/2005/8/layout/vProcess5"/>
    <dgm:cxn modelId="{2AFFFDAE-F329-4337-9020-133E835E56D6}" type="presParOf" srcId="{98EBA502-3C6A-454E-88DF-CF71D4A5DD14}" destId="{40BEBD15-BBF9-457A-8D02-C83DDC53B127}" srcOrd="1" destOrd="0" presId="urn:microsoft.com/office/officeart/2005/8/layout/vProcess5"/>
    <dgm:cxn modelId="{EC98075A-A6A9-4E19-A59C-1C2C7C5257A6}" type="presParOf" srcId="{98EBA502-3C6A-454E-88DF-CF71D4A5DD14}" destId="{DAD8C769-77B2-4131-BE66-2A987A81F578}" srcOrd="2" destOrd="0" presId="urn:microsoft.com/office/officeart/2005/8/layout/vProcess5"/>
    <dgm:cxn modelId="{93C7C653-5887-434E-9AC4-3BBB97CA2096}" type="presParOf" srcId="{98EBA502-3C6A-454E-88DF-CF71D4A5DD14}" destId="{8E36D1CF-E637-44E0-A63D-FA31615E3A95}" srcOrd="3" destOrd="0" presId="urn:microsoft.com/office/officeart/2005/8/layout/vProcess5"/>
    <dgm:cxn modelId="{A089D3C3-F15D-434C-AFEA-2752455C85BE}" type="presParOf" srcId="{98EBA502-3C6A-454E-88DF-CF71D4A5DD14}" destId="{B669704F-D022-4A6F-B052-9DCCC1497F9A}" srcOrd="4" destOrd="0" presId="urn:microsoft.com/office/officeart/2005/8/layout/vProcess5"/>
    <dgm:cxn modelId="{FD54F7D9-C998-4B5D-9075-344290F59BED}" type="presParOf" srcId="{98EBA502-3C6A-454E-88DF-CF71D4A5DD14}" destId="{82ACAFF8-7D0E-4A3C-BCEF-1012DA133E92}" srcOrd="5" destOrd="0" presId="urn:microsoft.com/office/officeart/2005/8/layout/vProcess5"/>
    <dgm:cxn modelId="{357034C3-FEE3-4805-8D1F-6EA36BFF320B}" type="presParOf" srcId="{98EBA502-3C6A-454E-88DF-CF71D4A5DD14}" destId="{0150EC8E-DB6E-4AEC-AFAE-FD3854C0994C}" srcOrd="6" destOrd="0" presId="urn:microsoft.com/office/officeart/2005/8/layout/vProcess5"/>
    <dgm:cxn modelId="{71995E52-CD5F-4A4D-AC08-4DD4FC63D25B}" type="presParOf" srcId="{98EBA502-3C6A-454E-88DF-CF71D4A5DD14}" destId="{66D21DCA-38D2-41C6-BEAD-5E5E37CF25AD}" srcOrd="7" destOrd="0" presId="urn:microsoft.com/office/officeart/2005/8/layout/vProcess5"/>
    <dgm:cxn modelId="{57D991EE-A433-443C-A97C-7F167190A389}" type="presParOf" srcId="{98EBA502-3C6A-454E-88DF-CF71D4A5DD14}" destId="{A1028AB6-79CD-4B97-A91E-83D4AD3CBA64}" srcOrd="8" destOrd="0" presId="urn:microsoft.com/office/officeart/2005/8/layout/vProcess5"/>
    <dgm:cxn modelId="{DDCF341E-BAFD-4B24-88D5-01B6D55ABC44}" type="presParOf" srcId="{98EBA502-3C6A-454E-88DF-CF71D4A5DD14}" destId="{D3E59A95-2F88-43B0-8D75-A54EDEE52F53}" srcOrd="9" destOrd="0" presId="urn:microsoft.com/office/officeart/2005/8/layout/vProcess5"/>
    <dgm:cxn modelId="{66BD57DA-7238-4FD0-858E-427A4B2A18D6}" type="presParOf" srcId="{98EBA502-3C6A-454E-88DF-CF71D4A5DD14}" destId="{51485DED-5139-4A1E-AE1E-FF3CCC496CB3}" srcOrd="10" destOrd="0" presId="urn:microsoft.com/office/officeart/2005/8/layout/vProcess5"/>
    <dgm:cxn modelId="{AA930EC4-85BB-4DE5-9E60-673B489547A1}" type="presParOf" srcId="{98EBA502-3C6A-454E-88DF-CF71D4A5DD14}" destId="{F48453B9-D953-42D6-8A75-277E2CC0AF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EBD15-BBF9-457A-8D02-C83DDC53B127}">
      <dsp:nvSpPr>
        <dsp:cNvPr id="0" name=""/>
        <dsp:cNvSpPr/>
      </dsp:nvSpPr>
      <dsp:spPr>
        <a:xfrm>
          <a:off x="0" y="0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Build</a:t>
          </a:r>
        </a:p>
      </dsp:txBody>
      <dsp:txXfrm>
        <a:off x="29957" y="29957"/>
        <a:ext cx="5319395" cy="962903"/>
      </dsp:txXfrm>
    </dsp:sp>
    <dsp:sp modelId="{DAD8C769-77B2-4131-BE66-2A987A81F578}">
      <dsp:nvSpPr>
        <dsp:cNvPr id="0" name=""/>
        <dsp:cNvSpPr/>
      </dsp:nvSpPr>
      <dsp:spPr>
        <a:xfrm>
          <a:off x="545172" y="1208784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84115"/>
                <a:satOff val="-6125"/>
                <a:lumOff val="9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4115"/>
                <a:satOff val="-6125"/>
                <a:lumOff val="9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4115"/>
                <a:satOff val="-6125"/>
                <a:lumOff val="9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Publish</a:t>
          </a:r>
        </a:p>
      </dsp:txBody>
      <dsp:txXfrm>
        <a:off x="575129" y="1238741"/>
        <a:ext cx="5239605" cy="962903"/>
      </dsp:txXfrm>
    </dsp:sp>
    <dsp:sp modelId="{8E36D1CF-E637-44E0-A63D-FA31615E3A95}">
      <dsp:nvSpPr>
        <dsp:cNvPr id="0" name=""/>
        <dsp:cNvSpPr/>
      </dsp:nvSpPr>
      <dsp:spPr>
        <a:xfrm>
          <a:off x="1082208" y="2417568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68230"/>
                <a:satOff val="-12249"/>
                <a:lumOff val="194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8230"/>
                <a:satOff val="-12249"/>
                <a:lumOff val="194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8230"/>
                <a:satOff val="-12249"/>
                <a:lumOff val="194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Orchestrate</a:t>
          </a:r>
        </a:p>
      </dsp:txBody>
      <dsp:txXfrm>
        <a:off x="1112165" y="2447525"/>
        <a:ext cx="5247742" cy="962903"/>
      </dsp:txXfrm>
    </dsp:sp>
    <dsp:sp modelId="{B669704F-D022-4A6F-B052-9DCCC1497F9A}">
      <dsp:nvSpPr>
        <dsp:cNvPr id="0" name=""/>
        <dsp:cNvSpPr/>
      </dsp:nvSpPr>
      <dsp:spPr>
        <a:xfrm>
          <a:off x="1627380" y="3626353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52345"/>
                <a:satOff val="-18374"/>
                <a:lumOff val="29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345"/>
                <a:satOff val="-18374"/>
                <a:lumOff val="29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345"/>
                <a:satOff val="-18374"/>
                <a:lumOff val="29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Run</a:t>
          </a:r>
        </a:p>
      </dsp:txBody>
      <dsp:txXfrm>
        <a:off x="1657337" y="3656310"/>
        <a:ext cx="5239605" cy="962903"/>
      </dsp:txXfrm>
    </dsp:sp>
    <dsp:sp modelId="{82ACAFF8-7D0E-4A3C-BCEF-1012DA133E92}">
      <dsp:nvSpPr>
        <dsp:cNvPr id="0" name=""/>
        <dsp:cNvSpPr/>
      </dsp:nvSpPr>
      <dsp:spPr>
        <a:xfrm>
          <a:off x="5844691" y="783385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94278" y="783385"/>
        <a:ext cx="365657" cy="500285"/>
      </dsp:txXfrm>
    </dsp:sp>
    <dsp:sp modelId="{0150EC8E-DB6E-4AEC-AFAE-FD3854C0994C}">
      <dsp:nvSpPr>
        <dsp:cNvPr id="0" name=""/>
        <dsp:cNvSpPr/>
      </dsp:nvSpPr>
      <dsp:spPr>
        <a:xfrm>
          <a:off x="6389864" y="1992169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539451" y="1992169"/>
        <a:ext cx="365657" cy="500285"/>
      </dsp:txXfrm>
    </dsp:sp>
    <dsp:sp modelId="{66D21DCA-38D2-41C6-BEAD-5E5E37CF25AD}">
      <dsp:nvSpPr>
        <dsp:cNvPr id="0" name=""/>
        <dsp:cNvSpPr/>
      </dsp:nvSpPr>
      <dsp:spPr>
        <a:xfrm>
          <a:off x="6926899" y="3200954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076486" y="3200954"/>
        <a:ext cx="365657" cy="50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27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61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4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43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97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87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57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JdkujQ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349678" cy="2895600"/>
          </a:xfrm>
        </p:spPr>
        <p:txBody>
          <a:bodyPr/>
          <a:lstStyle/>
          <a:p>
            <a:r>
              <a:rPr lang="en-US" dirty="0"/>
              <a:t>Containerize Your World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en-NZ" dirty="0"/>
              <a:t>Getting Started with Containers using Azure Container Service, Docker &amp; Kubernetes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1E3CB-BF01-4BA4-B350-147EF049F99D}"/>
              </a:ext>
            </a:extLst>
          </p:cNvPr>
          <p:cNvSpPr/>
          <p:nvPr/>
        </p:nvSpPr>
        <p:spPr>
          <a:xfrm>
            <a:off x="7246540" y="1988840"/>
            <a:ext cx="4824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Z" sz="2800" dirty="0"/>
              <a:t>Daniel Scott-Raynsford</a:t>
            </a:r>
          </a:p>
          <a:p>
            <a:pPr algn="r"/>
            <a:r>
              <a:rPr lang="en-NZ" b="1" dirty="0"/>
              <a:t>Continuous Delivery Practice Lead @ IAG NZ</a:t>
            </a:r>
          </a:p>
          <a:p>
            <a:pPr algn="r"/>
            <a:r>
              <a:rPr lang="en-NZ" i="1" dirty="0"/>
              <a:t>Microsoft Cloud &amp; </a:t>
            </a:r>
            <a:r>
              <a:rPr lang="en-NZ" i="1" dirty="0" err="1"/>
              <a:t>Datacenter</a:t>
            </a:r>
            <a:r>
              <a:rPr lang="en-NZ" i="1" dirty="0"/>
              <a:t> Management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009C5-8A6F-4D45-BA83-FCAD7F719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254298"/>
            <a:ext cx="1193637" cy="161912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9BFB8-DE0F-443C-AEC3-2D4A65BA0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3D237F-EAA0-4DD3-B056-7A8B1213AC98}"/>
              </a:ext>
            </a:extLst>
          </p:cNvPr>
          <p:cNvSpPr/>
          <p:nvPr/>
        </p:nvSpPr>
        <p:spPr>
          <a:xfrm>
            <a:off x="1065213" y="5588168"/>
            <a:ext cx="6388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5400" u="sng" dirty="0">
                <a:solidFill>
                  <a:srgbClr val="FFFF00"/>
                </a:solidFill>
              </a:rPr>
              <a:t>https://bit.ly/2qNscu9</a:t>
            </a:r>
            <a:endParaRPr lang="en-NZ" sz="6000" u="sng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FD662-CC7C-40C5-BBD6-DB9A7BDC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578718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622849"/>
            <a:ext cx="4416552" cy="3276600"/>
          </a:xfrm>
        </p:spPr>
        <p:txBody>
          <a:bodyPr>
            <a:normAutofit lnSpcReduction="10000"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Windows Server Containers</a:t>
            </a:r>
          </a:p>
          <a:p>
            <a:pPr lvl="1"/>
            <a:r>
              <a:rPr lang="en-NZ" sz="3600" dirty="0"/>
              <a:t>Hyper-V (Isolated) Containers</a:t>
            </a:r>
          </a:p>
          <a:p>
            <a:pPr lvl="1"/>
            <a:r>
              <a:rPr lang="en-NZ" sz="3600" u="sng" dirty="0"/>
              <a:t>Linux 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91B3E-F441-4CBF-A283-8CDDCF6F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140968"/>
            <a:ext cx="4588745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D60596-DBB9-418A-A6C5-11DC9D143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64476"/>
            <a:ext cx="5886775" cy="11416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74FAE-E7C1-431E-8643-1A4CC43F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57" y="1764476"/>
            <a:ext cx="3315786" cy="11416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D3BDC-B8BC-4FC1-90C5-7727A34D80AA}"/>
              </a:ext>
            </a:extLst>
          </p:cNvPr>
          <p:cNvSpPr/>
          <p:nvPr/>
        </p:nvSpPr>
        <p:spPr>
          <a:xfrm>
            <a:off x="7547366" y="186713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+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F81C-BC77-49A2-9D46-4ACA761F0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40968"/>
            <a:ext cx="49968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7370BD-66DE-4567-A6B1-10D3FBFD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40"/>
            <a:ext cx="12188825" cy="81258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Container </a:t>
            </a:r>
            <a:r>
              <a:rPr lang="en-US" sz="6600" b="1" dirty="0">
                <a:solidFill>
                  <a:srgbClr val="FFFF00"/>
                </a:solidFill>
              </a:rPr>
              <a:t>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E2C29-F27C-4FC2-A9F6-984DC704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52657"/>
            <a:ext cx="2466975" cy="185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96900"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AE617-881F-413D-94E9-AE4E362F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010-571E-4561-9EE7-EEB6F2C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1BA4-8661-43CA-87AB-63FC75D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Base Image</a:t>
            </a:r>
          </a:p>
          <a:p>
            <a:pPr lvl="1"/>
            <a:r>
              <a:rPr lang="en-NZ" sz="2800" dirty="0"/>
              <a:t>Many Linux</a:t>
            </a:r>
          </a:p>
          <a:p>
            <a:pPr lvl="1"/>
            <a:r>
              <a:rPr lang="en-NZ" sz="2800" dirty="0"/>
              <a:t>Windows Server Core</a:t>
            </a:r>
          </a:p>
          <a:p>
            <a:pPr lvl="1"/>
            <a:r>
              <a:rPr lang="en-NZ" sz="2800" dirty="0"/>
              <a:t>Nano Server</a:t>
            </a:r>
          </a:p>
          <a:p>
            <a:r>
              <a:rPr lang="en-NZ" sz="3200" dirty="0"/>
              <a:t>References Parent</a:t>
            </a:r>
          </a:p>
          <a:p>
            <a:r>
              <a:rPr lang="en-NZ" sz="3200" dirty="0"/>
              <a:t>Differences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5209-FF5C-4799-A4D5-7C3E2E7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05" y="1900684"/>
            <a:ext cx="5492155" cy="4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F64-E056-47BC-95D7-57DE3504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695-0CE6-49B5-8F50-22DE023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 Container Host</a:t>
            </a:r>
          </a:p>
          <a:p>
            <a:pPr lvl="1"/>
            <a:r>
              <a:rPr lang="en-NZ" sz="3200" dirty="0"/>
              <a:t>Only accessible on host</a:t>
            </a:r>
          </a:p>
          <a:p>
            <a:r>
              <a:rPr lang="en-NZ" sz="3600" dirty="0"/>
              <a:t>Docker Hub</a:t>
            </a:r>
          </a:p>
          <a:p>
            <a:pPr lvl="1"/>
            <a:r>
              <a:rPr lang="en-NZ" sz="3200" dirty="0"/>
              <a:t>Public &amp; Private</a:t>
            </a:r>
          </a:p>
          <a:p>
            <a:r>
              <a:rPr lang="en-NZ" sz="3600" dirty="0"/>
              <a:t>Azure Container Registry</a:t>
            </a:r>
          </a:p>
          <a:p>
            <a:pPr lvl="1"/>
            <a:r>
              <a:rPr lang="en-NZ" sz="3200" dirty="0"/>
              <a:t>Private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F7FC-43A8-40C2-ADE1-3D158BC1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4800845"/>
            <a:ext cx="2016224" cy="105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04C3-BA28-4B80-B1A4-08ED2ECE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2492896"/>
            <a:ext cx="3915916" cy="13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7E02-C1CA-4765-96C4-3C85E328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Container Workflow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D4B83D-AE23-4A16-8682-156280B3D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22372"/>
              </p:ext>
            </p:extLst>
          </p:nvPr>
        </p:nvGraphicFramePr>
        <p:xfrm>
          <a:off x="2133972" y="1844824"/>
          <a:ext cx="8136904" cy="46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2F964A4-60C9-4949-809F-233384FD4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1" y="1988840"/>
            <a:ext cx="648072" cy="64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F4D9F-989B-4C78-A984-7A6425E47A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252008"/>
            <a:ext cx="1121756" cy="588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56526-3BF8-4512-B147-39D5EF60D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9" y="2970683"/>
            <a:ext cx="1125859" cy="11258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17A960-755C-408A-ACE0-27C971150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4220865"/>
            <a:ext cx="1075317" cy="107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70332-1B8E-4BD7-B282-87B2438581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5652750"/>
            <a:ext cx="1223746" cy="642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88F2C8-6F72-49B5-98F3-CBE5BBF0F1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5379765"/>
            <a:ext cx="1146880" cy="1146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5A47D9-9915-41D4-B444-53F744602B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0" y="4452109"/>
            <a:ext cx="618852" cy="618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3BD3D-2BD9-4FDB-8CCC-5B67D51A4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0" y="4452109"/>
            <a:ext cx="549026" cy="6862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62847D-38D0-49DC-9E44-DA336C67A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1752600"/>
            <a:ext cx="1125859" cy="112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F53D7-1A76-41B6-A657-DD39AB8E50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8" y="1909884"/>
            <a:ext cx="1696147" cy="8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D9A52-018B-4BAC-9B9E-AFD26AB2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207746" cy="813849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Orchestrators &amp; </a:t>
            </a:r>
            <a:r>
              <a:rPr lang="en-US" sz="6600" b="1" dirty="0">
                <a:solidFill>
                  <a:srgbClr val="FFFF00"/>
                </a:solidFill>
              </a:rPr>
              <a:t>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CECD-4793-4C67-B656-25D44EF8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4800" dirty="0"/>
              <a:t>Kubernetes = Container Orchestrator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1E733-078A-48FB-9378-F3AE8CB5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904999"/>
            <a:ext cx="9865095" cy="4114801"/>
          </a:xfrm>
        </p:spPr>
        <p:txBody>
          <a:bodyPr>
            <a:noAutofit/>
          </a:bodyPr>
          <a:lstStyle/>
          <a:p>
            <a:r>
              <a:rPr lang="en-NZ" sz="3200" dirty="0"/>
              <a:t>Developed by Google </a:t>
            </a:r>
          </a:p>
          <a:p>
            <a:pPr lvl="1"/>
            <a:r>
              <a:rPr lang="en-NZ" sz="2800" dirty="0"/>
              <a:t>Free, Open-Source</a:t>
            </a:r>
          </a:p>
          <a:p>
            <a:r>
              <a:rPr lang="en-NZ" sz="3200" dirty="0"/>
              <a:t>Runs Anywhere</a:t>
            </a:r>
          </a:p>
          <a:p>
            <a:pPr lvl="1"/>
            <a:r>
              <a:rPr lang="en-NZ" sz="2800" dirty="0"/>
              <a:t>On-premises, Cloud (Azure Container Service), Other Cloud Providers</a:t>
            </a:r>
          </a:p>
          <a:p>
            <a:r>
              <a:rPr lang="en-NZ" sz="3200" dirty="0"/>
              <a:t>Other Orchestrators</a:t>
            </a:r>
          </a:p>
          <a:p>
            <a:pPr lvl="1"/>
            <a:r>
              <a:rPr lang="en-NZ" sz="2800" dirty="0"/>
              <a:t>DC/OS (Mesos), Swarm (Docker), Cattle (Rancher) and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C777-3D96-4F2D-A888-F818B8CA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412776"/>
            <a:ext cx="467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3997-832E-4952-B39B-5CE96962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4400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79B2B-16D0-47D7-9CB6-96B35CB8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6" y="1196752"/>
            <a:ext cx="9144001" cy="51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Manages &amp; Monitors </a:t>
            </a:r>
            <a:r>
              <a:rPr lang="en-NZ" sz="3600" b="1" dirty="0"/>
              <a:t>Nodes</a:t>
            </a:r>
          </a:p>
          <a:p>
            <a:r>
              <a:rPr lang="en-NZ" sz="3600" b="1" dirty="0"/>
              <a:t>Schedules Pods</a:t>
            </a:r>
          </a:p>
          <a:p>
            <a:r>
              <a:rPr lang="en-NZ" sz="3600" dirty="0"/>
              <a:t>Can be made </a:t>
            </a:r>
            <a:r>
              <a:rPr lang="en-NZ" sz="3600" b="1" dirty="0"/>
              <a:t>Highly Available</a:t>
            </a:r>
          </a:p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268760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 lnSpcReduction="10000"/>
          </a:bodyPr>
          <a:lstStyle/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  <a:p>
            <a:pPr lvl="1"/>
            <a:r>
              <a:rPr lang="en-NZ" sz="3200" b="1" dirty="0"/>
              <a:t>Windows</a:t>
            </a:r>
            <a:r>
              <a:rPr lang="en-NZ" sz="3200" dirty="0"/>
              <a:t> or </a:t>
            </a:r>
            <a:r>
              <a:rPr lang="en-NZ" sz="3200" b="1" dirty="0"/>
              <a:t>Linux</a:t>
            </a:r>
          </a:p>
          <a:p>
            <a:pPr lvl="1"/>
            <a:r>
              <a:rPr lang="en-NZ" sz="3200" dirty="0"/>
              <a:t>Can be </a:t>
            </a:r>
            <a:r>
              <a:rPr lang="en-NZ" sz="3200" b="1" u="sng" dirty="0"/>
              <a:t>Hybrid</a:t>
            </a:r>
            <a:r>
              <a:rPr lang="en-NZ" sz="3200" dirty="0"/>
              <a:t> (!)</a:t>
            </a:r>
          </a:p>
          <a:p>
            <a:pPr lvl="1"/>
            <a:r>
              <a:rPr lang="en-NZ" sz="3200" dirty="0"/>
              <a:t>Dynamic</a:t>
            </a:r>
          </a:p>
          <a:p>
            <a:endParaRPr lang="en-NZ" sz="3600" dirty="0"/>
          </a:p>
          <a:p>
            <a:r>
              <a:rPr lang="en-NZ" sz="3600" dirty="0"/>
              <a:t>Hosts</a:t>
            </a:r>
          </a:p>
          <a:p>
            <a:pPr lvl="1"/>
            <a:r>
              <a:rPr lang="en-NZ" sz="3200" dirty="0"/>
              <a:t>One</a:t>
            </a:r>
            <a:r>
              <a:rPr lang="en-NZ" sz="3200" b="1" dirty="0"/>
              <a:t> </a:t>
            </a:r>
            <a:r>
              <a:rPr lang="en-NZ" sz="3200" b="1" dirty="0" err="1"/>
              <a:t>Kubelet</a:t>
            </a:r>
            <a:endParaRPr lang="en-NZ" sz="3200" b="1" dirty="0"/>
          </a:p>
          <a:p>
            <a:pPr lvl="1"/>
            <a:r>
              <a:rPr lang="en-NZ" sz="3200" dirty="0"/>
              <a:t>One or more </a:t>
            </a:r>
            <a:r>
              <a:rPr lang="en-NZ" sz="3200" b="1" dirty="0"/>
              <a:t>Pods</a:t>
            </a:r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24" y="1281793"/>
            <a:ext cx="3900683" cy="45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are Containers?</a:t>
            </a:r>
          </a:p>
          <a:p>
            <a:r>
              <a:rPr lang="en-NZ" sz="4000" dirty="0"/>
              <a:t>Container Images</a:t>
            </a:r>
          </a:p>
          <a:p>
            <a:r>
              <a:rPr lang="en-NZ" sz="4000" dirty="0"/>
              <a:t>Orchestrators &amp; Kubernetes</a:t>
            </a:r>
          </a:p>
          <a:p>
            <a:r>
              <a:rPr lang="en-NZ" sz="4000" dirty="0"/>
              <a:t>Azure Container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8D0E-7BEB-4BBB-A2E9-E8F1FC609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A </a:t>
            </a:r>
            <a:r>
              <a:rPr lang="en-NZ" sz="3600" b="1" dirty="0"/>
              <a:t>Unit</a:t>
            </a:r>
            <a:r>
              <a:rPr lang="en-NZ" sz="3600" dirty="0"/>
              <a:t> of </a:t>
            </a:r>
            <a:r>
              <a:rPr lang="en-NZ" sz="3600" b="1" dirty="0"/>
              <a:t>Deployment</a:t>
            </a:r>
          </a:p>
          <a:p>
            <a:r>
              <a:rPr lang="en-NZ" sz="3600" dirty="0"/>
              <a:t>One or more </a:t>
            </a:r>
            <a:r>
              <a:rPr lang="en-NZ" sz="3600" b="1" dirty="0"/>
              <a:t>Containers</a:t>
            </a:r>
          </a:p>
          <a:p>
            <a:r>
              <a:rPr lang="en-NZ" sz="3600" dirty="0"/>
              <a:t>Storage Resources</a:t>
            </a:r>
          </a:p>
          <a:p>
            <a:r>
              <a:rPr lang="en-NZ" sz="3600" dirty="0"/>
              <a:t>Network IP Address</a:t>
            </a:r>
          </a:p>
          <a:p>
            <a:r>
              <a:rPr lang="en-NZ" sz="3600" dirty="0"/>
              <a:t>Managed by </a:t>
            </a:r>
            <a:r>
              <a:rPr lang="en-NZ" sz="3600" b="1" dirty="0" err="1"/>
              <a:t>Kubelet</a:t>
            </a:r>
            <a:endParaRPr lang="en-NZ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1340768"/>
            <a:ext cx="5531866" cy="17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Used to </a:t>
            </a:r>
            <a:r>
              <a:rPr lang="en-NZ" sz="3600" b="1" dirty="0"/>
              <a:t>Deploy Application</a:t>
            </a:r>
          </a:p>
          <a:p>
            <a:r>
              <a:rPr lang="en-NZ" sz="3600" dirty="0"/>
              <a:t>Stored on </a:t>
            </a:r>
            <a:r>
              <a:rPr lang="en-NZ" sz="3600" b="1" dirty="0"/>
              <a:t>Master</a:t>
            </a:r>
          </a:p>
          <a:p>
            <a:r>
              <a:rPr lang="en-NZ" sz="3600" dirty="0"/>
              <a:t>Defines Desired State</a:t>
            </a:r>
          </a:p>
          <a:p>
            <a:r>
              <a:rPr lang="en-NZ" sz="3600" dirty="0"/>
              <a:t>Configure using </a:t>
            </a:r>
            <a:r>
              <a:rPr lang="en-NZ" sz="3600" b="1" dirty="0"/>
              <a:t>Manifest File</a:t>
            </a:r>
          </a:p>
          <a:p>
            <a:r>
              <a:rPr lang="en-NZ" sz="3600" dirty="0"/>
              <a:t>Can be Modified/Updated</a:t>
            </a:r>
          </a:p>
          <a:p>
            <a:endParaRPr lang="en-NZ" sz="3600" dirty="0"/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5" y="1285422"/>
            <a:ext cx="2520281" cy="4020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8089840" y="5351054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Deployment Manifest for Nginx</a:t>
            </a:r>
          </a:p>
        </p:txBody>
      </p: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Defines External Access to Pods</a:t>
            </a:r>
            <a:endParaRPr lang="en-NZ" sz="3600" b="1" dirty="0"/>
          </a:p>
          <a:p>
            <a:r>
              <a:rPr lang="en-NZ" sz="3600" dirty="0"/>
              <a:t>Maps Port to Target Port</a:t>
            </a:r>
          </a:p>
          <a:p>
            <a:r>
              <a:rPr lang="en-NZ" sz="3600" dirty="0"/>
              <a:t>Abstraction</a:t>
            </a:r>
          </a:p>
          <a:p>
            <a:r>
              <a:rPr lang="en-NZ" sz="3600" dirty="0"/>
              <a:t>Labels</a:t>
            </a:r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956" y="1916832"/>
            <a:ext cx="8525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34C0-B314-494E-A4EA-181B69E3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>
                <a:latin typeface="Consolas" panose="020B0609020204030204" pitchFamily="49" charset="0"/>
              </a:rPr>
              <a:t>kubectl.exe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Kubernetes CLI</a:t>
            </a:r>
          </a:p>
          <a:p>
            <a:r>
              <a:rPr lang="en-NZ" sz="3200" dirty="0"/>
              <a:t>Manages Kubernetes Clusters</a:t>
            </a:r>
          </a:p>
          <a:p>
            <a:r>
              <a:rPr lang="en-NZ" sz="3200" dirty="0"/>
              <a:t>Connects to Master</a:t>
            </a:r>
          </a:p>
          <a:p>
            <a:r>
              <a:rPr lang="en-NZ" sz="3200" dirty="0"/>
              <a:t>Uses HTTPS REST API</a:t>
            </a:r>
          </a:p>
          <a:p>
            <a:r>
              <a:rPr lang="en-NZ" sz="3200" dirty="0"/>
              <a:t>Username + SSH Key</a:t>
            </a:r>
          </a:p>
        </p:txBody>
      </p:sp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775AD-C344-4939-B697-D5909859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Azure Container Service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Azure Container Service (ACS)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Unmanaged</a:t>
            </a:r>
            <a:r>
              <a:rPr lang="en-US" sz="3600" u="sng" dirty="0"/>
              <a:t> Container Cluster</a:t>
            </a:r>
          </a:p>
          <a:p>
            <a:pPr lvl="1"/>
            <a:r>
              <a:rPr lang="en-US" sz="3200" dirty="0"/>
              <a:t>Azure Kubernetes Service (AKS) creates Managed Cluster (Preview)</a:t>
            </a:r>
          </a:p>
          <a:p>
            <a:r>
              <a:rPr lang="en-US" sz="3600" dirty="0"/>
              <a:t>Orchestrators</a:t>
            </a:r>
          </a:p>
          <a:p>
            <a:pPr lvl="1"/>
            <a:r>
              <a:rPr lang="en-US" sz="3200" u="sng" dirty="0"/>
              <a:t>Kubernetes</a:t>
            </a:r>
          </a:p>
          <a:p>
            <a:pPr lvl="1"/>
            <a:r>
              <a:rPr lang="en-US" sz="3200" dirty="0"/>
              <a:t>DC/OS (Mesos)</a:t>
            </a:r>
          </a:p>
          <a:p>
            <a:pPr lvl="1"/>
            <a:r>
              <a:rPr lang="en-US" sz="3200" dirty="0"/>
              <a:t>Swarm (Docker)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5" y="3408214"/>
            <a:ext cx="1108370" cy="11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B60E-063A-4ECD-8467-1CE3C926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4882969"/>
            <a:ext cx="158417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B9D18-EE5D-4626-92A4-A33B0CEEE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4235244"/>
            <a:ext cx="1036362" cy="12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Azure Kubernetes Service (AKS)</a:t>
            </a:r>
            <a:br>
              <a:rPr lang="en-NZ" sz="5400" dirty="0"/>
            </a:br>
            <a:r>
              <a:rPr lang="en-NZ" sz="5400" i="1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Managed</a:t>
            </a:r>
            <a:r>
              <a:rPr lang="en-US" sz="3600" u="sng" dirty="0"/>
              <a:t> Kubernetes Cluster</a:t>
            </a:r>
          </a:p>
          <a:p>
            <a:r>
              <a:rPr lang="en-US" sz="3600" dirty="0"/>
              <a:t>Reduced Management</a:t>
            </a:r>
          </a:p>
          <a:p>
            <a:r>
              <a:rPr lang="en-US" sz="3600" dirty="0"/>
              <a:t>In 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6" y="3509392"/>
            <a:ext cx="2510408" cy="2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BCA5-3394-4605-A586-BC2E0C15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Features of 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C0F7-1770-412A-9DFD-616F4264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Self-healing</a:t>
            </a:r>
          </a:p>
          <a:p>
            <a:r>
              <a:rPr lang="en-US" sz="3200" dirty="0"/>
              <a:t>Horizontal scaling</a:t>
            </a:r>
          </a:p>
          <a:p>
            <a:r>
              <a:rPr lang="en-US" sz="3200" dirty="0"/>
              <a:t>Service discovery and load balancing</a:t>
            </a:r>
          </a:p>
          <a:p>
            <a:r>
              <a:rPr lang="en-US" sz="3200" dirty="0"/>
              <a:t>Automated rollouts and rollbacks</a:t>
            </a:r>
          </a:p>
          <a:p>
            <a:r>
              <a:rPr lang="en-US" sz="3200" dirty="0"/>
              <a:t>Secret and configuration management</a:t>
            </a:r>
          </a:p>
          <a:p>
            <a:r>
              <a:rPr lang="en-US" sz="3200" dirty="0"/>
              <a:t>Storage orchestration</a:t>
            </a:r>
          </a:p>
          <a:p>
            <a:r>
              <a:rPr lang="en-US" sz="3200" dirty="0"/>
              <a:t>Batch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867-2BC6-4A8C-A490-387C8DA7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2776"/>
            <a:ext cx="47857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64DB-88A4-45CE-9ECC-DE0FE97A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Deploy ACS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5325-4291-4C98-8A9A-FB4974FF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Azure Portal</a:t>
            </a:r>
          </a:p>
          <a:p>
            <a:r>
              <a:rPr lang="en-NZ" sz="4000" dirty="0"/>
              <a:t>Azure Resource Manager Template</a:t>
            </a:r>
          </a:p>
          <a:p>
            <a:r>
              <a:rPr lang="en-NZ" sz="4000" dirty="0"/>
              <a:t>Azure PowerShell Cmdlets</a:t>
            </a:r>
          </a:p>
          <a:p>
            <a:r>
              <a:rPr lang="en-NZ" sz="4000" u="sng" dirty="0"/>
              <a:t>Azure CLI</a:t>
            </a:r>
          </a:p>
          <a:p>
            <a:r>
              <a:rPr lang="en-NZ" sz="4000" dirty="0" err="1"/>
              <a:t>Programatically</a:t>
            </a:r>
            <a:r>
              <a:rPr lang="en-NZ" sz="4000" dirty="0"/>
              <a:t> via Azure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AF71B-CCFE-4EB5-A6F9-D771F9B8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3415122"/>
            <a:ext cx="716313" cy="71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ED039-C410-4320-9F07-76A973E1E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1" y="2675240"/>
            <a:ext cx="609744" cy="60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E338E-898B-460F-A475-FB090BF5D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6" y="4187225"/>
            <a:ext cx="975761" cy="68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83CE-FA76-459C-843A-E46D950A4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3" y="1903137"/>
            <a:ext cx="609744" cy="6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BEBE-95EF-4C30-8231-B72119A4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NZ" sz="5400" dirty="0"/>
              <a:t>ACS Deploy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C1D6-30A6-40B1-BAD2-D3CB0BCC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3600" dirty="0"/>
              <a:t>Orchestrator Type</a:t>
            </a:r>
          </a:p>
          <a:p>
            <a:r>
              <a:rPr lang="en-NZ" sz="3600" dirty="0"/>
              <a:t>DNS Prefix</a:t>
            </a:r>
          </a:p>
          <a:p>
            <a:r>
              <a:rPr lang="en-NZ" sz="3600" dirty="0"/>
              <a:t>Master Credentials (using SSH)</a:t>
            </a:r>
          </a:p>
          <a:p>
            <a:r>
              <a:rPr lang="en-NZ" sz="3600" dirty="0"/>
              <a:t>Number of Master Nodes</a:t>
            </a:r>
          </a:p>
          <a:p>
            <a:r>
              <a:rPr lang="en-NZ" sz="3600" dirty="0"/>
              <a:t>Number of Nodes (Agents)</a:t>
            </a:r>
          </a:p>
          <a:p>
            <a:r>
              <a:rPr lang="en-NZ" sz="3600" dirty="0"/>
              <a:t>Agent, Master VM &amp; Disk Size</a:t>
            </a:r>
          </a:p>
          <a:p>
            <a:pPr marL="0" indent="0">
              <a:buNone/>
            </a:pP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7468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E04F8-7366-4498-9329-1DF8B40F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204864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What are </a:t>
            </a:r>
            <a:r>
              <a:rPr lang="en-US" sz="6600" b="1" dirty="0">
                <a:solidFill>
                  <a:srgbClr val="FFFF00"/>
                </a:solidFill>
              </a:rPr>
              <a:t>Containers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7361B-C4EE-4216-9310-E8C54084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2024-186D-4C9A-B4CC-D6A9DEC7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ACS 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C4D7E-3429-4D79-8508-7AB86726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752600"/>
            <a:ext cx="1037397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DBB3-03A2-4E4A-8551-33A0591C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Cluster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51E80-B142-40DB-803F-7418B18A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628800"/>
            <a:ext cx="95821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6D61-A9B2-4C01-A279-84227AC5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81000"/>
            <a:ext cx="9937103" cy="1371600"/>
          </a:xfrm>
        </p:spPr>
        <p:txBody>
          <a:bodyPr anchor="ctr"/>
          <a:lstStyle/>
          <a:p>
            <a:pPr algn="ctr"/>
            <a:r>
              <a:rPr lang="en-NZ" dirty="0"/>
              <a:t>Feedback Form – Your Feedback is Appreciated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7F5B3-72C9-4896-8487-00EC3E9DB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59" y="1916832"/>
            <a:ext cx="2412269" cy="241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AB489-E53D-4562-83B2-A14CD48595DF}"/>
              </a:ext>
            </a:extLst>
          </p:cNvPr>
          <p:cNvSpPr txBox="1"/>
          <p:nvPr/>
        </p:nvSpPr>
        <p:spPr>
          <a:xfrm>
            <a:off x="1251874" y="4797152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u="sng" dirty="0">
                <a:hlinkClick r:id="rId3"/>
              </a:rPr>
              <a:t>https://bit.ly/2JdkujQ</a:t>
            </a:r>
            <a:endParaRPr lang="en-NZ" sz="4800" dirty="0"/>
          </a:p>
        </p:txBody>
      </p:sp>
    </p:spTree>
    <p:extLst>
      <p:ext uri="{BB962C8B-B14F-4D97-AF65-F5344CB8AC3E}">
        <p14:creationId xmlns:p14="http://schemas.microsoft.com/office/powerpoint/2010/main" val="10578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301D4-EAA1-4775-B337-FAAAC4F1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1844824"/>
            <a:ext cx="3215552" cy="469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2C71-5BB6-4C5F-93D9-174A95D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844824"/>
            <a:ext cx="7473396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87D4-5931-4A80-8266-210533E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3" y="2204864"/>
            <a:ext cx="5659067" cy="374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23003-52BE-442F-B4DC-7A48F124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9" y="2204864"/>
            <a:ext cx="97902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929D-3369-4C52-A830-B2D737B2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2276872"/>
            <a:ext cx="4789369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28D87-B45B-464C-9EEA-B552DCB9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9" y="2276872"/>
            <a:ext cx="98199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6738"/>
            <a:ext cx="9144001" cy="1031776"/>
          </a:xfrm>
        </p:spPr>
        <p:txBody>
          <a:bodyPr/>
          <a:lstStyle/>
          <a:p>
            <a:pPr algn="ctr"/>
            <a:r>
              <a:rPr lang="en-NZ" dirty="0"/>
              <a:t>Virtualization vs.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D9E4-C9E4-4D2C-82F5-B39D2D3E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268760"/>
            <a:ext cx="6408712" cy="2451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AC-A3F2-46A1-9C27-50397165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43" y="3930099"/>
            <a:ext cx="642071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0FF5-DE1E-4871-AB24-1DA780D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Run Containers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BA0A8-1333-410E-BA15-D429FAA5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On-Premises Datacentre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BB272-431F-4368-BAFC-BE40304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/>
          <a:p>
            <a:r>
              <a:rPr lang="en-NZ" sz="3200" dirty="0"/>
              <a:t>Physical/Virtual</a:t>
            </a:r>
          </a:p>
          <a:p>
            <a:pPr lvl="1"/>
            <a:r>
              <a:rPr lang="en-NZ" sz="2800" dirty="0"/>
              <a:t>Linux</a:t>
            </a:r>
          </a:p>
          <a:p>
            <a:pPr lvl="1"/>
            <a:r>
              <a:rPr lang="en-NZ" sz="2800" dirty="0"/>
              <a:t>Windows Server 2016+</a:t>
            </a:r>
          </a:p>
          <a:p>
            <a:r>
              <a:rPr lang="en-NZ" sz="3200" dirty="0"/>
              <a:t>Azure Stack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61DA8A-34BA-4174-B19E-1FF075E86A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Azure Compute (VM)</a:t>
            </a:r>
          </a:p>
          <a:p>
            <a:r>
              <a:rPr lang="en-NZ" dirty="0"/>
              <a:t>Azure Container Instance</a:t>
            </a:r>
          </a:p>
          <a:p>
            <a:r>
              <a:rPr lang="en-NZ" dirty="0"/>
              <a:t>Azure App Service</a:t>
            </a:r>
          </a:p>
          <a:p>
            <a:r>
              <a:rPr lang="en-NZ" u="sng" dirty="0"/>
              <a:t>Azure Container Service</a:t>
            </a:r>
          </a:p>
          <a:p>
            <a:r>
              <a:rPr lang="en-NZ" dirty="0"/>
              <a:t>Azure Kubernetes Service</a:t>
            </a:r>
          </a:p>
          <a:p>
            <a:r>
              <a:rPr lang="en-NZ" dirty="0"/>
              <a:t>Service Fabric</a:t>
            </a:r>
          </a:p>
          <a:p>
            <a:r>
              <a:rPr lang="en-NZ" dirty="0"/>
              <a:t>And others…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1C1B4C-0EA2-48C2-82EA-BFC2658A0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61" y="2003749"/>
            <a:ext cx="3507918" cy="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2622849"/>
            <a:ext cx="4416552" cy="3276600"/>
          </a:xfrm>
        </p:spPr>
        <p:txBody>
          <a:bodyPr>
            <a:normAutofit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Linux 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CFE9F8-0214-41AD-ADF6-1D8699259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74332" y="2622849"/>
            <a:ext cx="5886775" cy="3276600"/>
          </a:xfrm>
        </p:spPr>
        <p:txBody>
          <a:bodyPr>
            <a:normAutofit/>
          </a:bodyPr>
          <a:lstStyle/>
          <a:p>
            <a:pPr lvl="1"/>
            <a:endParaRPr lang="en-NZ" sz="3200" dirty="0"/>
          </a:p>
          <a:p>
            <a:pPr lvl="1"/>
            <a:r>
              <a:rPr lang="en-NZ" sz="3200" dirty="0"/>
              <a:t>Windows Server Containers</a:t>
            </a:r>
          </a:p>
          <a:p>
            <a:pPr lvl="1"/>
            <a:r>
              <a:rPr lang="en-NZ" sz="3200" dirty="0"/>
              <a:t>Hyper-V (Isolated) Containers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A618B-C137-425A-ABEF-978B2B1FC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6" y="1959674"/>
            <a:ext cx="3866575" cy="749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EB9DC-22E9-43BB-A69A-1C4B11905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48687"/>
            <a:ext cx="1378093" cy="760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5C473-61D2-4786-993A-F66F4DFA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62" y="1937972"/>
            <a:ext cx="2240920" cy="771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B9162-F683-4146-9CBF-C31BA6A2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51" y="1933198"/>
            <a:ext cx="2254786" cy="77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7058E-5DF8-4E0E-BB66-D76C7518183C}"/>
              </a:ext>
            </a:extLst>
          </p:cNvPr>
          <p:cNvSpPr/>
          <p:nvPr/>
        </p:nvSpPr>
        <p:spPr>
          <a:xfrm>
            <a:off x="2042300" y="181214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E492E-1853-4044-A84F-800340F30A9B}"/>
              </a:ext>
            </a:extLst>
          </p:cNvPr>
          <p:cNvSpPr/>
          <p:nvPr/>
        </p:nvSpPr>
        <p:spPr>
          <a:xfrm>
            <a:off x="8936960" y="1829597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41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3734</TotalTime>
  <Words>473</Words>
  <Application>Microsoft Office PowerPoint</Application>
  <PresentationFormat>Custom</PresentationFormat>
  <Paragraphs>155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Consolas</vt:lpstr>
      <vt:lpstr>Corbel</vt:lpstr>
      <vt:lpstr>Digital Blue Tunnel 16x9</vt:lpstr>
      <vt:lpstr>Containerize Your World</vt:lpstr>
      <vt:lpstr>Agenda</vt:lpstr>
      <vt:lpstr>What are Containers?</vt:lpstr>
      <vt:lpstr>1997</vt:lpstr>
      <vt:lpstr>1999</vt:lpstr>
      <vt:lpstr>2014</vt:lpstr>
      <vt:lpstr>Virtualization vs. Containers</vt:lpstr>
      <vt:lpstr>Run Containers In</vt:lpstr>
      <vt:lpstr>Container Hosts</vt:lpstr>
      <vt:lpstr>Container Hosts Cont.</vt:lpstr>
      <vt:lpstr>Container Images</vt:lpstr>
      <vt:lpstr>Docker Images</vt:lpstr>
      <vt:lpstr>Container Registry</vt:lpstr>
      <vt:lpstr>Container Workflow</vt:lpstr>
      <vt:lpstr>Orchestrators &amp; Kubernetes</vt:lpstr>
      <vt:lpstr>Kubernetes = Container Orchestrator</vt:lpstr>
      <vt:lpstr>Kubernetes Cluster</vt:lpstr>
      <vt:lpstr>Master</vt:lpstr>
      <vt:lpstr>Nodes</vt:lpstr>
      <vt:lpstr>Pods</vt:lpstr>
      <vt:lpstr>Deployment</vt:lpstr>
      <vt:lpstr>Service</vt:lpstr>
      <vt:lpstr>kubectl.exe</vt:lpstr>
      <vt:lpstr>Azure Container Service</vt:lpstr>
      <vt:lpstr>Azure Container Service (ACS)</vt:lpstr>
      <vt:lpstr>Azure Kubernetes Service (AKS) Preview</vt:lpstr>
      <vt:lpstr>Features of ACS</vt:lpstr>
      <vt:lpstr>Deploy ACS Using</vt:lpstr>
      <vt:lpstr>ACS Deploy Options</vt:lpstr>
      <vt:lpstr>ACS Kubernetes Cluster</vt:lpstr>
      <vt:lpstr>Cluster Resources</vt:lpstr>
      <vt:lpstr>Feedback Form – Your Feedback is Appreciated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Cloud</dc:title>
  <dc:creator>Daniel Scott-Raynsford</dc:creator>
  <cp:lastModifiedBy>Daniel Scott-Raynsford</cp:lastModifiedBy>
  <cp:revision>96</cp:revision>
  <dcterms:created xsi:type="dcterms:W3CDTF">2018-04-06T08:45:42Z</dcterms:created>
  <dcterms:modified xsi:type="dcterms:W3CDTF">2018-04-20T22:38:41Z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